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6" r:id="rId7"/>
    <p:sldId id="262" r:id="rId8"/>
    <p:sldId id="261" r:id="rId9"/>
    <p:sldId id="269" r:id="rId10"/>
    <p:sldId id="267" r:id="rId11"/>
    <p:sldId id="28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66"/>
    <a:srgbClr val="FAF0D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86122770506965"/>
          <c:y val="0.189566617573266"/>
          <c:w val="0.813189829493106"/>
          <c:h val="0.648240729337259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Развивающиеся страны</c:v>
                </c:pt>
              </c:strCache>
            </c:strRef>
          </c:tx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1750</c:v>
                </c:pt>
                <c:pt idx="1">
                  <c:v>1800</c:v>
                </c:pt>
                <c:pt idx="2">
                  <c:v>1850</c:v>
                </c:pt>
                <c:pt idx="3">
                  <c:v>1900</c:v>
                </c:pt>
                <c:pt idx="4">
                  <c:v>1950</c:v>
                </c:pt>
                <c:pt idx="5">
                  <c:v>2000</c:v>
                </c:pt>
                <c:pt idx="6">
                  <c:v>2050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0.72</c:v>
                </c:pt>
                <c:pt idx="1">
                  <c:v>0.8</c:v>
                </c:pt>
                <c:pt idx="2">
                  <c:v>1.04</c:v>
                </c:pt>
                <c:pt idx="3">
                  <c:v>1.2</c:v>
                </c:pt>
                <c:pt idx="4">
                  <c:v>1.6</c:v>
                </c:pt>
                <c:pt idx="5">
                  <c:v>4.8</c:v>
                </c:pt>
                <c:pt idx="6">
                  <c:v>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Развитые страны</c:v>
                </c:pt>
              </c:strCache>
            </c:strRef>
          </c:tx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1750</c:v>
                </c:pt>
                <c:pt idx="1">
                  <c:v>1800</c:v>
                </c:pt>
                <c:pt idx="2">
                  <c:v>1850</c:v>
                </c:pt>
                <c:pt idx="3">
                  <c:v>1900</c:v>
                </c:pt>
                <c:pt idx="4">
                  <c:v>1950</c:v>
                </c:pt>
                <c:pt idx="5">
                  <c:v>2000</c:v>
                </c:pt>
                <c:pt idx="6">
                  <c:v>2050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0.16</c:v>
                </c:pt>
                <c:pt idx="1">
                  <c:v>0.2</c:v>
                </c:pt>
                <c:pt idx="2">
                  <c:v>0.4</c:v>
                </c:pt>
                <c:pt idx="3">
                  <c:v>0.48</c:v>
                </c:pt>
                <c:pt idx="4">
                  <c:v>0.64</c:v>
                </c:pt>
                <c:pt idx="5">
                  <c:v>0.64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91136"/>
        <c:axId val="110048000"/>
      </c:areaChart>
      <c:catAx>
        <c:axId val="1088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0048000"/>
        <c:crosses val="autoZero"/>
        <c:auto val="1"/>
        <c:lblAlgn val="ctr"/>
        <c:lblOffset val="100"/>
        <c:noMultiLvlLbl val="0"/>
      </c:catAx>
      <c:valAx>
        <c:axId val="110048000"/>
        <c:scaling>
          <c:orientation val="minMax"/>
          <c:max val="1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08891136"/>
        <c:crosses val="autoZero"/>
        <c:crossBetween val="midCat"/>
        <c:majorUnit val="2"/>
      </c:valAx>
    </c:plotArea>
    <c:legend>
      <c:legendPos val="b"/>
      <c:layout>
        <c:manualLayout>
          <c:xMode val="edge"/>
          <c:yMode val="edge"/>
          <c:x val="0.0427685659438959"/>
          <c:y val="0.912854870039049"/>
          <c:w val="0.89999992408003"/>
          <c:h val="0.081287657036197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en-US" sz="1800"/>
      </a:pPr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6155-C6A9-47BC-B9AA-14E18235E5D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E6D5-A29B-4B9F-887F-8699B372FE9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E6D5-A29B-4B9F-887F-8699B372FE9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A1A9-991B-4CEC-8C07-021A004832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4A1D-2BF0-4920-ABC0-3D9F98B6CA2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2.wdp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2400" cy="1470025"/>
          </a:xfrm>
        </p:spPr>
        <p:txBody>
          <a:bodyPr>
            <a:noAutofit/>
          </a:bodyPr>
          <a:lstStyle/>
          <a:p>
            <a:r>
              <a:rPr lang="ru-RU" sz="6500" b="1" i="1" dirty="0">
                <a:solidFill>
                  <a:schemeClr val="bg1"/>
                </a:solidFill>
              </a:rPr>
              <a:t>Новое в средствах </a:t>
            </a:r>
            <a:r>
              <a:rPr lang="ru-RU" sz="6500" b="1" i="1" dirty="0" err="1">
                <a:solidFill>
                  <a:schemeClr val="bg1"/>
                </a:solidFill>
              </a:rPr>
              <a:t>Макрополуса</a:t>
            </a:r>
            <a:endParaRPr lang="ru-RU" sz="6500" b="1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9375" y="260648"/>
          <a:ext cx="9144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" r:id="rId1" imgW="4559300" imgH="1397000" progId="CorelDRAW.Graphic.13">
                  <p:embed/>
                </p:oleObj>
              </mc:Choice>
              <mc:Fallback>
                <p:oleObj name="" r:id="rId1" imgW="4559300" imgH="139700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5" y="260648"/>
                        <a:ext cx="9144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795001"/>
          </a:xfrm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r>
              <a:rPr lang="ru-RU" sz="3900" b="1" i="1" dirty="0" smtClean="0">
                <a:solidFill>
                  <a:schemeClr val="bg1"/>
                </a:solidFill>
              </a:rPr>
              <a:t>Распространенность </a:t>
            </a:r>
            <a:r>
              <a:rPr lang="ru-RU" sz="3900" b="1" i="1" dirty="0">
                <a:solidFill>
                  <a:schemeClr val="bg1"/>
                </a:solidFill>
              </a:rPr>
              <a:t>функциональных </a:t>
            </a:r>
            <a:r>
              <a:rPr lang="ru-RU" sz="3900" b="1" i="1" dirty="0" smtClean="0">
                <a:solidFill>
                  <a:schemeClr val="bg1"/>
                </a:solidFill>
              </a:rPr>
              <a:t>продуктов </a:t>
            </a:r>
            <a:r>
              <a:rPr lang="ru-RU" sz="3900" b="1" i="1" dirty="0">
                <a:solidFill>
                  <a:schemeClr val="bg1"/>
                </a:solidFill>
              </a:rPr>
              <a:t>питания в мире</a:t>
            </a:r>
            <a:endParaRPr lang="ru-RU" sz="39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8000"/>
                </a:solidFill>
              </a:rPr>
              <a:t>Япония является единственной в мире страной, в которой был принят специальный закон о функциональном питании.  В продаже представлены, например, готовые супы, которые предотвращают нарушения кровоснабжения, шоколад, помогающей </a:t>
            </a:r>
            <a:r>
              <a:rPr lang="ru-RU" sz="2200" b="1" dirty="0" err="1">
                <a:solidFill>
                  <a:srgbClr val="008000"/>
                </a:solidFill>
              </a:rPr>
              <a:t>профилактировать</a:t>
            </a:r>
            <a:r>
              <a:rPr lang="ru-RU" sz="2200" b="1" dirty="0">
                <a:solidFill>
                  <a:srgbClr val="008000"/>
                </a:solidFill>
              </a:rPr>
              <a:t> инфаркт миокарда, а также пиво против поражения клеток.</a:t>
            </a:r>
            <a:endParaRPr lang="ru-RU" sz="2200" b="1" dirty="0">
              <a:solidFill>
                <a:srgbClr val="008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8000"/>
                </a:solidFill>
              </a:rPr>
              <a:t>В </a:t>
            </a:r>
            <a:r>
              <a:rPr lang="ru-RU" sz="2200" b="1" dirty="0">
                <a:solidFill>
                  <a:srgbClr val="008000"/>
                </a:solidFill>
              </a:rPr>
              <a:t>США функциональное питание получило достаточно широкое распространение.</a:t>
            </a:r>
            <a:endParaRPr lang="ru-RU" sz="2200" b="1" dirty="0">
              <a:solidFill>
                <a:srgbClr val="008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8000"/>
                </a:solidFill>
              </a:rPr>
              <a:t>В </a:t>
            </a:r>
            <a:r>
              <a:rPr lang="ru-RU" sz="2200" b="1" dirty="0">
                <a:solidFill>
                  <a:srgbClr val="008000"/>
                </a:solidFill>
              </a:rPr>
              <a:t>Японии доля таких продуктов составляет около 70%,</a:t>
            </a:r>
            <a:endParaRPr lang="ru-RU" sz="2200" b="1" dirty="0">
              <a:solidFill>
                <a:srgbClr val="008000"/>
              </a:solidFill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8000"/>
                </a:solidFill>
              </a:rPr>
              <a:t>     в </a:t>
            </a:r>
            <a:r>
              <a:rPr lang="ru-RU" sz="2200" b="1" dirty="0">
                <a:solidFill>
                  <a:srgbClr val="008000"/>
                </a:solidFill>
              </a:rPr>
              <a:t>Америке и Европе — около 35% от всех пищевых продуктов.</a:t>
            </a:r>
            <a:endParaRPr lang="ru-RU" sz="2200" b="1" dirty="0">
              <a:solidFill>
                <a:srgbClr val="008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8000"/>
                </a:solidFill>
              </a:rPr>
              <a:t>По </a:t>
            </a:r>
            <a:r>
              <a:rPr lang="ru-RU" sz="2200" b="1" dirty="0">
                <a:solidFill>
                  <a:srgbClr val="008000"/>
                </a:solidFill>
              </a:rPr>
              <a:t>мнению американских и японских специалистов, уже в скором времени японские функциональные продукты могут вытеснить на рынке некоторые лекарственные препараты.</a:t>
            </a:r>
            <a:endParaRPr lang="ru-RU" sz="2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_desktop\Соль Жизни\2_функ.продукт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воздействие функциональных продуктов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8000"/>
                </a:solidFill>
              </a:rPr>
              <a:t> Вывод токсинов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Улучшение работы кишечника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Укрепление иммунитета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Увеличение </a:t>
            </a:r>
            <a:r>
              <a:rPr lang="ru-RU" dirty="0">
                <a:solidFill>
                  <a:srgbClr val="008000"/>
                </a:solidFill>
              </a:rPr>
              <a:t>энергии и активности и памяти </a:t>
            </a:r>
            <a:r>
              <a:rPr lang="ru-RU" dirty="0" smtClean="0">
                <a:solidFill>
                  <a:srgbClr val="008000"/>
                </a:solidFill>
              </a:rPr>
              <a:t>и </a:t>
            </a:r>
            <a:r>
              <a:rPr lang="ru-RU" dirty="0">
                <a:solidFill>
                  <a:srgbClr val="008000"/>
                </a:solidFill>
              </a:rPr>
              <a:t>когнитивных </a:t>
            </a:r>
            <a:r>
              <a:rPr lang="ru-RU" dirty="0" smtClean="0">
                <a:solidFill>
                  <a:srgbClr val="008000"/>
                </a:solidFill>
              </a:rPr>
              <a:t>способностей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Увеличение продолжительности жизни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8000"/>
                </a:solidFill>
              </a:rPr>
              <a:t> Сохранение молодости</a:t>
            </a:r>
            <a:endParaRPr lang="ru-RU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8000"/>
                </a:solidFill>
              </a:rPr>
              <a:t>Улучшение </a:t>
            </a:r>
            <a:r>
              <a:rPr lang="ru-RU" dirty="0">
                <a:solidFill>
                  <a:srgbClr val="008000"/>
                </a:solidFill>
              </a:rPr>
              <a:t>качества </a:t>
            </a:r>
            <a:r>
              <a:rPr lang="ru-RU" dirty="0" smtClean="0">
                <a:solidFill>
                  <a:srgbClr val="008000"/>
                </a:solidFill>
              </a:rPr>
              <a:t>жизни </a:t>
            </a:r>
            <a:endParaRPr lang="ru-RU" dirty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4340" name="Picture 4" descr="E:\_desktop\Соль Жизни\росток__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99662"/>
            <a:ext cx="1907704" cy="21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Простое решение проблем со здоровьем через продукты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компании Соль Жизни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38164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700" dirty="0"/>
              <a:t>Мы производим продукты -по трем </a:t>
            </a:r>
            <a:r>
              <a:rPr lang="ru-RU" sz="3700" dirty="0" err="1"/>
              <a:t>тригерам</a:t>
            </a:r>
            <a:r>
              <a:rPr lang="ru-RU" sz="3700" dirty="0"/>
              <a:t> нарушения </a:t>
            </a:r>
            <a:r>
              <a:rPr lang="ru-RU" sz="3700" dirty="0" smtClean="0"/>
              <a:t>здоровья</a:t>
            </a:r>
            <a:endParaRPr lang="ru-RU" sz="3700" dirty="0" smtClean="0"/>
          </a:p>
          <a:p>
            <a:pPr marL="0" indent="0" algn="ctr">
              <a:buNone/>
            </a:pPr>
            <a:r>
              <a:rPr lang="en-US" sz="3700" b="1" dirty="0" smtClean="0"/>
              <a:t>-</a:t>
            </a:r>
            <a:r>
              <a:rPr lang="ru-RU" sz="3700" b="1" dirty="0" smtClean="0"/>
              <a:t>соль </a:t>
            </a:r>
            <a:r>
              <a:rPr lang="en-US" sz="3700" b="1" dirty="0" smtClean="0"/>
              <a:t>-</a:t>
            </a:r>
            <a:r>
              <a:rPr lang="ru-RU" sz="3700" b="1" dirty="0" smtClean="0"/>
              <a:t>сахар</a:t>
            </a:r>
            <a:r>
              <a:rPr lang="en-US" sz="3700" b="1" dirty="0" smtClean="0"/>
              <a:t> -</a:t>
            </a:r>
            <a:r>
              <a:rPr lang="ru-RU" sz="3700" b="1" dirty="0" err="1" smtClean="0"/>
              <a:t>трансжиры</a:t>
            </a:r>
            <a:endParaRPr lang="ru-RU" sz="3700" b="1" dirty="0" smtClean="0"/>
          </a:p>
          <a:p>
            <a:pPr marL="0" indent="0">
              <a:buNone/>
            </a:pPr>
            <a:r>
              <a:rPr lang="ru-RU" sz="3700" b="1" dirty="0" smtClean="0">
                <a:solidFill>
                  <a:schemeClr val="bg1"/>
                </a:solidFill>
              </a:rPr>
              <a:t>У нас </a:t>
            </a:r>
            <a:r>
              <a:rPr lang="ru-RU" sz="3700" b="1" dirty="0">
                <a:solidFill>
                  <a:schemeClr val="bg1"/>
                </a:solidFill>
              </a:rPr>
              <a:t>есть несколько программ </a:t>
            </a:r>
            <a:endParaRPr lang="ru-RU" sz="37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700" b="1" dirty="0" smtClean="0">
                <a:solidFill>
                  <a:schemeClr val="bg1"/>
                </a:solidFill>
              </a:rPr>
              <a:t>Соль Контроль</a:t>
            </a:r>
            <a:endParaRPr lang="ru-RU" sz="37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700" b="1" dirty="0" smtClean="0">
                <a:solidFill>
                  <a:schemeClr val="bg1"/>
                </a:solidFill>
              </a:rPr>
              <a:t>Живое питание</a:t>
            </a:r>
            <a:endParaRPr lang="ru-RU" sz="37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700" b="1" dirty="0" smtClean="0">
                <a:solidFill>
                  <a:schemeClr val="bg1"/>
                </a:solidFill>
              </a:rPr>
              <a:t>Программа решение дисбактериоза и увеличения энергии -конфеты «Сладкая батарейка»</a:t>
            </a:r>
            <a:endParaRPr lang="ru-RU" sz="37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700" b="1" dirty="0" smtClean="0">
                <a:solidFill>
                  <a:schemeClr val="bg1"/>
                </a:solidFill>
              </a:rPr>
              <a:t>Программа </a:t>
            </a:r>
            <a:r>
              <a:rPr lang="ru-RU" sz="3700" b="1" dirty="0" err="1">
                <a:solidFill>
                  <a:schemeClr val="bg1"/>
                </a:solidFill>
              </a:rPr>
              <a:t>фитосупов</a:t>
            </a:r>
            <a:r>
              <a:rPr lang="ru-RU" sz="3700" b="1" dirty="0">
                <a:solidFill>
                  <a:schemeClr val="bg1"/>
                </a:solidFill>
              </a:rPr>
              <a:t> и </a:t>
            </a:r>
            <a:r>
              <a:rPr lang="ru-RU" sz="3700" b="1" dirty="0" err="1">
                <a:solidFill>
                  <a:schemeClr val="bg1"/>
                </a:solidFill>
              </a:rPr>
              <a:t>фитогарниров</a:t>
            </a:r>
            <a:endParaRPr lang="ru-RU" sz="37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07704" y="1268760"/>
          <a:ext cx="540060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" r:id="rId1" imgW="4559300" imgH="1397000" progId="CorelDRAW.Graphic.13">
                  <p:embed/>
                </p:oleObj>
              </mc:Choice>
              <mc:Fallback>
                <p:oleObj name="" r:id="rId1" imgW="4559300" imgH="1397000" progId="CorelDRAW.Graphic.1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268760"/>
                        <a:ext cx="5400600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bg1"/>
                </a:solidFill>
              </a:rPr>
              <a:t>ПРОГРАММА СОЛЬ-КОНТРОЛЬ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b="1" dirty="0"/>
              <a:t>Проблема</a:t>
            </a:r>
            <a:r>
              <a:rPr lang="ru-RU" sz="2500" dirty="0"/>
              <a:t>: данные ВОЗ отводят </a:t>
            </a:r>
            <a:r>
              <a:rPr lang="ru-RU" sz="2500" b="1" dirty="0"/>
              <a:t>потреблению хлористого натрия 49%</a:t>
            </a:r>
            <a:r>
              <a:rPr lang="ru-RU" sz="2500" dirty="0"/>
              <a:t> </a:t>
            </a:r>
            <a:r>
              <a:rPr lang="ru-RU" sz="2500" b="1" dirty="0" smtClean="0"/>
              <a:t>медицинской статистики</a:t>
            </a:r>
            <a:endParaRPr lang="ru-RU" sz="2500" b="1" dirty="0" smtClean="0"/>
          </a:p>
          <a:p>
            <a:pPr marL="0" indent="0" algn="just">
              <a:buNone/>
            </a:pPr>
            <a:r>
              <a:rPr lang="ru-RU" sz="2500" b="1" dirty="0" smtClean="0"/>
              <a:t> в </a:t>
            </a:r>
            <a:r>
              <a:rPr lang="ru-RU" sz="2500" b="1" dirty="0"/>
              <a:t>качестве </a:t>
            </a:r>
            <a:r>
              <a:rPr lang="ru-RU" sz="2500" b="1" dirty="0" smtClean="0"/>
              <a:t>причин </a:t>
            </a:r>
            <a:r>
              <a:rPr lang="ru-RU" sz="2500" b="1" dirty="0"/>
              <a:t>смертности </a:t>
            </a:r>
            <a:endParaRPr lang="ru-RU" sz="2500" b="1" dirty="0" smtClean="0"/>
          </a:p>
          <a:p>
            <a:pPr marL="0" indent="0" algn="just">
              <a:buNone/>
            </a:pPr>
            <a:r>
              <a:rPr lang="ru-RU" sz="2500" b="1" dirty="0" smtClean="0"/>
              <a:t>от </a:t>
            </a:r>
            <a:r>
              <a:rPr lang="ru-RU" sz="2500" b="1" dirty="0"/>
              <a:t>неинфекционных  заболеваний</a:t>
            </a:r>
            <a:r>
              <a:rPr lang="ru-RU" sz="2500" b="1" dirty="0" smtClean="0"/>
              <a:t>.</a:t>
            </a:r>
            <a:endParaRPr lang="ru-RU" sz="2500" b="1" dirty="0" smtClean="0"/>
          </a:p>
          <a:p>
            <a:pPr marL="0" indent="0" algn="just">
              <a:buNone/>
            </a:pPr>
            <a:endParaRPr lang="ru-RU" sz="2500" b="1" dirty="0" smtClean="0"/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Решение</a:t>
            </a:r>
            <a:r>
              <a:rPr lang="ru-RU" sz="2500" b="1" dirty="0">
                <a:solidFill>
                  <a:schemeClr val="bg1"/>
                </a:solidFill>
              </a:rPr>
              <a:t>: минимизация </a:t>
            </a:r>
            <a:r>
              <a:rPr lang="ru-RU" sz="2500" b="1" dirty="0" smtClean="0">
                <a:solidFill>
                  <a:schemeClr val="bg1"/>
                </a:solidFill>
              </a:rPr>
              <a:t>использования </a:t>
            </a:r>
            <a:endParaRPr lang="ru-RU" sz="25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соли в </a:t>
            </a:r>
            <a:r>
              <a:rPr lang="ru-RU" sz="2500" b="1" dirty="0">
                <a:solidFill>
                  <a:schemeClr val="bg1"/>
                </a:solidFill>
              </a:rPr>
              <a:t>процессе приготовления </a:t>
            </a:r>
            <a:r>
              <a:rPr lang="ru-RU" sz="2500" b="1" dirty="0" smtClean="0">
                <a:solidFill>
                  <a:schemeClr val="bg1"/>
                </a:solidFill>
              </a:rPr>
              <a:t>блюд</a:t>
            </a:r>
            <a:endParaRPr lang="ru-RU" sz="25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>
                <a:solidFill>
                  <a:schemeClr val="bg1"/>
                </a:solidFill>
              </a:rPr>
              <a:t>за счет замещения их </a:t>
            </a:r>
            <a:r>
              <a:rPr lang="ru-RU" sz="2500" b="1" dirty="0" smtClean="0">
                <a:solidFill>
                  <a:schemeClr val="bg1"/>
                </a:solidFill>
              </a:rPr>
              <a:t>на </a:t>
            </a:r>
            <a:r>
              <a:rPr lang="ru-RU" sz="2500" b="1" dirty="0" err="1" smtClean="0">
                <a:solidFill>
                  <a:schemeClr val="bg1"/>
                </a:solidFill>
              </a:rPr>
              <a:t>гипонатриевые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>
                <a:solidFill>
                  <a:schemeClr val="bg1"/>
                </a:solidFill>
              </a:rPr>
              <a:t>соли </a:t>
            </a:r>
            <a:r>
              <a:rPr lang="ru-RU" sz="2300" b="1" dirty="0" smtClean="0">
                <a:solidFill>
                  <a:schemeClr val="bg1"/>
                </a:solidFill>
              </a:rPr>
              <a:t>(</a:t>
            </a:r>
            <a:r>
              <a:rPr lang="ru-RU" sz="2300" b="1" dirty="0" err="1" smtClean="0">
                <a:solidFill>
                  <a:schemeClr val="bg1"/>
                </a:solidFill>
              </a:rPr>
              <a:t>солезаменители</a:t>
            </a:r>
            <a:r>
              <a:rPr lang="ru-RU" sz="2300" b="1" dirty="0" smtClean="0">
                <a:solidFill>
                  <a:schemeClr val="bg1"/>
                </a:solidFill>
              </a:rPr>
              <a:t>= 40</a:t>
            </a:r>
            <a:r>
              <a:rPr lang="ru-RU" sz="2300" b="1" dirty="0">
                <a:solidFill>
                  <a:schemeClr val="bg1"/>
                </a:solidFill>
              </a:rPr>
              <a:t>%</a:t>
            </a:r>
            <a:r>
              <a:rPr lang="en-US" sz="2300" b="1" dirty="0">
                <a:solidFill>
                  <a:schemeClr val="bg1"/>
                </a:solidFill>
              </a:rPr>
              <a:t> </a:t>
            </a:r>
            <a:r>
              <a:rPr lang="ru-RU" sz="2300" b="1" dirty="0">
                <a:solidFill>
                  <a:schemeClr val="bg1"/>
                </a:solidFill>
              </a:rPr>
              <a:t>Натрий </a:t>
            </a:r>
            <a:r>
              <a:rPr lang="ru-RU" sz="2300" b="1" dirty="0" smtClean="0">
                <a:solidFill>
                  <a:schemeClr val="bg1"/>
                </a:solidFill>
              </a:rPr>
              <a:t>хлор + соли магния + соли </a:t>
            </a:r>
            <a:r>
              <a:rPr lang="ru-RU" sz="2300" b="1" dirty="0">
                <a:solidFill>
                  <a:schemeClr val="bg1"/>
                </a:solidFill>
              </a:rPr>
              <a:t>калия).</a:t>
            </a:r>
            <a:endParaRPr lang="ru-RU" sz="23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500" dirty="0"/>
              <a:t>Результат: изменение пищевого статуса и новые привычки Здорового питания</a:t>
            </a:r>
            <a:r>
              <a:rPr lang="ru-RU" sz="2500" dirty="0" smtClean="0"/>
              <a:t>.</a:t>
            </a:r>
            <a:endParaRPr lang="ru-RU" sz="2500" dirty="0" smtClean="0"/>
          </a:p>
          <a:p>
            <a:pPr algn="just"/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tanya\Desktop\СОЛЬ__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49" y="1556792"/>
            <a:ext cx="24117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8453"/>
            <a:ext cx="7772400" cy="79315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Когда соленое –полезно!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612068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Это </a:t>
            </a:r>
            <a:r>
              <a:rPr lang="ru-RU" sz="2000" b="1" dirty="0" err="1" smtClean="0">
                <a:solidFill>
                  <a:schemeClr val="bg1"/>
                </a:solidFill>
              </a:rPr>
              <a:t>гипонатриевые</a:t>
            </a:r>
            <a:r>
              <a:rPr lang="ru-RU" sz="2000" b="1" dirty="0" smtClean="0">
                <a:solidFill>
                  <a:schemeClr val="bg1"/>
                </a:solidFill>
              </a:rPr>
              <a:t> соли, состоящие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из солей калия, натрия, магния,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пряных трав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 высокой антиоксидантной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активностью. Устраняют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хлористо-натриевую зависимость.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Являются полезной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альтернативой обычных солей.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Спец-актив - это сочетание специальных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композиций биоактивных пряностей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 err="1" smtClean="0">
                <a:solidFill>
                  <a:schemeClr val="bg1"/>
                </a:solidFill>
              </a:rPr>
              <a:t>хитозана</a:t>
            </a:r>
            <a:r>
              <a:rPr lang="ru-RU" sz="2000" b="1" dirty="0" smtClean="0">
                <a:solidFill>
                  <a:schemeClr val="bg1"/>
                </a:solidFill>
              </a:rPr>
              <a:t>, имеющих функциональную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направленность для организма.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92600" cy="3238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7" y="764704"/>
            <a:ext cx="4282961" cy="318010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Живое питание- </a:t>
            </a:r>
            <a:r>
              <a:rPr lang="ru-RU" b="1" i="1" dirty="0">
                <a:solidFill>
                  <a:schemeClr val="bg1"/>
                </a:solidFill>
              </a:rPr>
              <a:t>средство от дисбактериоза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516" y="435598"/>
            <a:ext cx="8964488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Овощные и злаковые семена  класса Органик – это:</a:t>
            </a:r>
            <a:endParaRPr lang="ru-RU" sz="18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Живые витамины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Живые минералы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Живые ферменты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Сила и энергия от природы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u="sng" dirty="0" smtClean="0">
                <a:solidFill>
                  <a:srgbClr val="008000"/>
                </a:solidFill>
                <a:cs typeface="Arial" panose="020B0604020202020204" pitchFamily="34" charset="0"/>
              </a:rPr>
              <a:t>Более 40 видов  проростков для:</a:t>
            </a:r>
            <a:endParaRPr lang="ru-RU" sz="1800" b="1" i="1" u="sng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- укрепления иммунитета;  - пополнения 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- витаминами и - минералами; 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- нормализации кислотно-щелочного баланса; - выведения токсинов;    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- продления молодости и активного долголетия</a:t>
            </a:r>
            <a:endParaRPr lang="ru-RU" sz="18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900" b="1" i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Витасид</a:t>
            </a: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- это специальный  </a:t>
            </a:r>
            <a:endParaRPr lang="ru-RU" sz="19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автоматический </a:t>
            </a:r>
            <a:r>
              <a:rPr lang="ru-RU" sz="1900" b="1" i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проращиватель</a:t>
            </a: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 семян. </a:t>
            </a:r>
            <a:endParaRPr lang="ru-RU" sz="19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Вся продукция на всех циклах проходит</a:t>
            </a:r>
            <a:endParaRPr lang="ru-RU" sz="19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ru-RU" sz="1900" b="1" i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биоконтроль</a:t>
            </a: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, имеет соответствующую</a:t>
            </a:r>
            <a:endParaRPr lang="ru-RU" sz="19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 маркировку, подтверждающую ее высокое </a:t>
            </a:r>
            <a:endParaRPr lang="ru-RU" sz="19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качество </a:t>
            </a:r>
            <a:r>
              <a:rPr lang="ru-RU" sz="1900" b="1" i="1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ru-RU" sz="1900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по общепринятому </a:t>
            </a:r>
            <a:r>
              <a:rPr lang="ru-RU" sz="1900" b="1" i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Евростандарту</a:t>
            </a:r>
            <a:endParaRPr lang="ru-RU" sz="1900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ru-RU" sz="15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77105"/>
            <a:ext cx="3705534" cy="2556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85" y="1499435"/>
            <a:ext cx="1414692" cy="201622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reflection stA="0" endPos="65000" dist="508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32" y="1549308"/>
            <a:ext cx="1348994" cy="201863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77" y="1527821"/>
            <a:ext cx="1226455" cy="200752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br>
              <a:rPr lang="ru-RU" i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8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“C</a:t>
            </a:r>
            <a:r>
              <a:rPr lang="ru-RU" sz="3800" i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ладкая</a:t>
            </a:r>
            <a:r>
              <a:rPr lang="ru-RU" sz="38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 батарейка</a:t>
            </a:r>
            <a:r>
              <a:rPr lang="en-US" sz="38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r>
              <a:rPr lang="ru-RU" sz="38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- подзарядка на весь день, </a:t>
            </a:r>
            <a:r>
              <a:rPr lang="ru-RU" sz="3800" i="1" dirty="0" smtClean="0">
                <a:solidFill>
                  <a:schemeClr val="bg1"/>
                </a:solidFill>
              </a:rPr>
              <a:t>средство </a:t>
            </a:r>
            <a:r>
              <a:rPr lang="ru-RU" sz="3800" i="1" dirty="0">
                <a:solidFill>
                  <a:schemeClr val="bg1"/>
                </a:solidFill>
              </a:rPr>
              <a:t>от дисбактериоза</a:t>
            </a:r>
            <a:br>
              <a:rPr lang="ru-RU" sz="3800" i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sz="3800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9" y="1197531"/>
            <a:ext cx="8363272" cy="5650806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ru-RU" alt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увеличивают активность и</a:t>
            </a:r>
            <a:endParaRPr lang="ru-RU" altLang="ru-RU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altLang="ru-RU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энергию на весь день</a:t>
            </a:r>
            <a:endParaRPr lang="ru-RU" altLang="ru-RU" b="1" i="1" u="sng" dirty="0" smtClean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благотворно влияют </a:t>
            </a:r>
            <a:endParaRPr lang="ru-RU" altLang="ru-RU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altLang="ru-RU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на иммунитет</a:t>
            </a:r>
            <a:endParaRPr lang="ru-RU" altLang="ru-RU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способствуют </a:t>
            </a:r>
            <a:endParaRPr lang="ru-RU" altLang="ru-RU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altLang="ru-RU" b="1" i="1" dirty="0">
                <a:solidFill>
                  <a:srgbClr val="008000"/>
                </a:solidFill>
                <a:cs typeface="Arial" panose="020B0604020202020204" pitchFamily="34" charset="0"/>
              </a:rPr>
              <a:t>н</a:t>
            </a:r>
            <a:r>
              <a:rPr lang="ru-RU" altLang="ru-RU" b="1" i="1" dirty="0" smtClean="0">
                <a:solidFill>
                  <a:srgbClr val="008000"/>
                </a:solidFill>
                <a:cs typeface="Arial" panose="020B0604020202020204" pitchFamily="34" charset="0"/>
              </a:rPr>
              <a:t>ормализации работы ЖКТ</a:t>
            </a:r>
            <a:endParaRPr lang="ru-RU" altLang="ru-RU" b="1" i="1" dirty="0" smtClean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сахара!</a:t>
            </a:r>
            <a:endParaRPr lang="ru-RU" altLang="ru-RU" sz="3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i="1" dirty="0" smtClean="0">
                <a:solidFill>
                  <a:srgbClr val="008000"/>
                </a:solidFill>
              </a:rPr>
              <a:t>С экстрактами</a:t>
            </a:r>
            <a:endParaRPr lang="ru-RU" altLang="ru-RU" b="1" i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008000"/>
                </a:solidFill>
              </a:rPr>
              <a:t>клубники,</a:t>
            </a:r>
            <a:endParaRPr lang="ru-RU" altLang="ru-RU" b="1" i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008000"/>
                </a:solidFill>
              </a:rPr>
              <a:t>малины,</a:t>
            </a:r>
            <a:endParaRPr lang="ru-RU" altLang="ru-RU" b="1" i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008000"/>
                </a:solidFill>
              </a:rPr>
              <a:t>черники,</a:t>
            </a:r>
            <a:endParaRPr lang="ru-RU" altLang="ru-RU" b="1" i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008000"/>
                </a:solidFill>
              </a:rPr>
              <a:t>черной смородины</a:t>
            </a:r>
            <a:endParaRPr lang="ru-RU" altLang="ru-RU" b="1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ru-RU" alt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90" y="4293096"/>
            <a:ext cx="1648482" cy="2425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1651004" cy="2311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1" y="1412776"/>
            <a:ext cx="1638169" cy="2339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72" y="4293095"/>
            <a:ext cx="1622821" cy="24255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88"/>
            <a:ext cx="8229600" cy="911308"/>
          </a:xfrm>
        </p:spPr>
        <p:txBody>
          <a:bodyPr>
            <a:normAutofit fontScale="90000"/>
          </a:bodyPr>
          <a:lstStyle/>
          <a:p>
            <a:br>
              <a:rPr lang="ru-RU" i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9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Программа </a:t>
            </a:r>
            <a:r>
              <a:rPr lang="ru-RU" sz="3900" b="1" i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фитосупов</a:t>
            </a:r>
            <a:r>
              <a:rPr lang="ru-RU" sz="39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 и </a:t>
            </a:r>
            <a:r>
              <a:rPr lang="ru-RU" sz="3900" b="1" i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фитогарниров</a:t>
            </a:r>
            <a:br>
              <a:rPr lang="ru-RU" b="1" i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Диетические супы –это </a:t>
            </a:r>
            <a:endParaRPr lang="ru-RU" sz="2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Пролонгированное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насыщение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Включение в состав инулина, пектина, пророщенных злаков положительно влияет на ЖКТ, снижение сахара, нормализацию обмена веществ.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Включение целебных растений делает супы и бульоны БИО доступными, легкоусвояемыми и эффективным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33056"/>
            <a:ext cx="5792545" cy="284476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Функциональные гарниры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052736"/>
            <a:ext cx="8846077" cy="5805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Технологичность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i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Быстросотворимые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за 5 минут из 8 видов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арниров  можно приготовить 160 порций вкусного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функционального продукта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8 видов гарниров, состоящих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злаковых хлопьев, смеси сухих овощей,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овощного бульона Органик, </a:t>
            </a:r>
            <a:r>
              <a:rPr lang="ru-RU" b="1" i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гипонатриевых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солей «Соль Жизни»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(гречневые, гороховые, овсяные, </a:t>
            </a:r>
            <a:r>
              <a:rPr lang="ru-RU" b="1" i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пшеные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пшеничные, ржаные,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рисовые, ячменные, смеси из 4, 5, 7 злаков)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использование и подача всех злаковых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бобовых культур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-технология 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(изготовление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«собственном соку» сохраняет все витамины и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  активные вещества зерна)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Натуральный Бета-</a:t>
            </a:r>
            <a:r>
              <a:rPr lang="ru-RU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глюкан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особых овсяных </a:t>
            </a:r>
            <a:endParaRPr lang="ru-RU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отрубей с доказанным эффектом снижения уровня </a:t>
            </a:r>
            <a:r>
              <a:rPr lang="ru-RU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холестерина и сахара в крови, укрепления иммунитета.</a:t>
            </a:r>
            <a:endParaRPr lang="ru-RU" b="1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9668" y="4210882"/>
            <a:ext cx="980292" cy="1603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93" y="4183739"/>
            <a:ext cx="1007404" cy="1577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38" y="2492896"/>
            <a:ext cx="998159" cy="1717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668" y="2492896"/>
            <a:ext cx="959770" cy="1717987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8647" y="908720"/>
            <a:ext cx="220158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88"/>
            <a:ext cx="8229600" cy="767292"/>
          </a:xfrm>
        </p:spPr>
        <p:txBody>
          <a:bodyPr/>
          <a:lstStyle/>
          <a:p>
            <a:r>
              <a:rPr lang="ru-RU" dirty="0" smtClean="0"/>
              <a:t>Рост населения земли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7361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/>
              <a:t>В течении многих столетий население Земли росло медленно (10 </a:t>
            </a:r>
            <a:r>
              <a:rPr lang="ru-RU" sz="2200" b="1" dirty="0" err="1" smtClean="0"/>
              <a:t>тыс.лет</a:t>
            </a:r>
            <a:r>
              <a:rPr lang="ru-RU" sz="2200" b="1" dirty="0" smtClean="0"/>
              <a:t> назад-5млн., к началу нашей эры 256 млн., к 1000г. 280 млн., к 1500г.-427 </a:t>
            </a:r>
            <a:r>
              <a:rPr lang="ru-RU" sz="2200" b="1" dirty="0" err="1" smtClean="0"/>
              <a:t>млн.чел</a:t>
            </a:r>
            <a:r>
              <a:rPr lang="ru-RU" sz="2200" b="1" dirty="0" smtClean="0"/>
              <a:t>.)        </a:t>
            </a:r>
            <a:endParaRPr lang="ru-RU" sz="2200" b="1" dirty="0" smtClean="0"/>
          </a:p>
          <a:p>
            <a:pPr marL="0" indent="0">
              <a:lnSpc>
                <a:spcPts val="1500"/>
              </a:lnSpc>
              <a:buNone/>
            </a:pPr>
            <a:r>
              <a:rPr lang="ru-RU" sz="2200" dirty="0" smtClean="0"/>
              <a:t>                                                                         Прогноз численности                       </a:t>
            </a:r>
            <a:endParaRPr lang="ru-RU" sz="2200" dirty="0" smtClean="0"/>
          </a:p>
          <a:p>
            <a:pPr marL="0" indent="0">
              <a:lnSpc>
                <a:spcPts val="1500"/>
              </a:lnSpc>
              <a:buNone/>
            </a:pPr>
            <a:r>
              <a:rPr lang="ru-RU" sz="2200" dirty="0" smtClean="0"/>
              <a:t>                                                                         населения в </a:t>
            </a:r>
            <a:r>
              <a:rPr lang="ru-RU" sz="2200" dirty="0" err="1" smtClean="0"/>
              <a:t>млрд.чел</a:t>
            </a:r>
            <a:r>
              <a:rPr lang="ru-RU" sz="2200" dirty="0" smtClean="0"/>
              <a:t>.      </a:t>
            </a:r>
            <a:r>
              <a:rPr lang="ru-RU" sz="2200" b="1" dirty="0" smtClean="0"/>
              <a:t>    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1 миллиард-     1804г.                                 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2 миллиарда-   1927г.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</a:rPr>
              <a:t>3</a:t>
            </a:r>
            <a:r>
              <a:rPr lang="ru-RU" sz="2200" b="1" dirty="0" smtClean="0">
                <a:solidFill>
                  <a:schemeClr val="bg1"/>
                </a:solidFill>
              </a:rPr>
              <a:t> миллиарда-   1960г.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chemeClr val="bg1"/>
                </a:solidFill>
              </a:rPr>
              <a:t>4</a:t>
            </a:r>
            <a:r>
              <a:rPr lang="ru-RU" sz="2200" b="1" dirty="0" smtClean="0">
                <a:solidFill>
                  <a:schemeClr val="bg1"/>
                </a:solidFill>
              </a:rPr>
              <a:t> миллиарда-   1974г.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5 миллиардов- 1987г.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6 миллиардов- 1999г.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7 миллиардов- 2011г.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r>
              <a:rPr lang="ru-RU" sz="2500" b="1" dirty="0" smtClean="0"/>
              <a:t>За сутки население человечества увеличивается в среднем </a:t>
            </a:r>
            <a:r>
              <a:rPr lang="ru-RU" sz="2700" b="1" dirty="0" smtClean="0"/>
              <a:t>на 250 </a:t>
            </a:r>
            <a:r>
              <a:rPr lang="ru-RU" sz="2700" b="1" dirty="0" err="1" smtClean="0"/>
              <a:t>тыс.чел</a:t>
            </a:r>
            <a:r>
              <a:rPr lang="ru-RU" sz="2700" b="1" dirty="0" smtClean="0"/>
              <a:t>.</a:t>
            </a:r>
            <a:endParaRPr lang="ru-RU" sz="2700" b="1" dirty="0" smtClean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ru-RU" sz="25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635896" y="1484784"/>
          <a:ext cx="5268706" cy="433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200" b="1" i="1" dirty="0">
                <a:solidFill>
                  <a:schemeClr val="bg1"/>
                </a:solidFill>
              </a:rPr>
              <a:t>Принципы средств </a:t>
            </a:r>
            <a:r>
              <a:rPr lang="ru-RU" sz="4200" b="1" i="1" dirty="0" err="1">
                <a:solidFill>
                  <a:schemeClr val="bg1"/>
                </a:solidFill>
              </a:rPr>
              <a:t>Макрополуса</a:t>
            </a:r>
            <a:br>
              <a:rPr lang="ru-RU" sz="4200" b="1" i="1" dirty="0">
                <a:solidFill>
                  <a:schemeClr val="bg1"/>
                </a:solidFill>
              </a:rPr>
            </a:br>
            <a:endParaRPr lang="ru-RU" sz="42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96752"/>
            <a:ext cx="4752528" cy="492941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8000"/>
                </a:solidFill>
              </a:rPr>
              <a:t>Ф</a:t>
            </a:r>
            <a:r>
              <a:rPr lang="ru-RU" b="1" i="1" dirty="0" smtClean="0">
                <a:solidFill>
                  <a:srgbClr val="008000"/>
                </a:solidFill>
              </a:rPr>
              <a:t>ормирование </a:t>
            </a:r>
            <a:r>
              <a:rPr lang="ru-RU" b="1" i="1" dirty="0">
                <a:solidFill>
                  <a:srgbClr val="008000"/>
                </a:solidFill>
              </a:rPr>
              <a:t>новых привычек </a:t>
            </a:r>
            <a:r>
              <a:rPr lang="ru-RU" b="1" i="1" dirty="0" smtClean="0">
                <a:solidFill>
                  <a:srgbClr val="008000"/>
                </a:solidFill>
              </a:rPr>
              <a:t>питания</a:t>
            </a:r>
            <a:endParaRPr lang="ru-RU" b="1" i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8000"/>
                </a:solidFill>
              </a:rPr>
              <a:t>О</a:t>
            </a:r>
            <a:r>
              <a:rPr lang="ru-RU" b="1" i="1" dirty="0" smtClean="0">
                <a:solidFill>
                  <a:srgbClr val="008000"/>
                </a:solidFill>
              </a:rPr>
              <a:t>сознанное питание на каждый день</a:t>
            </a:r>
            <a:endParaRPr lang="ru-RU" b="1" i="1" dirty="0" smtClean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8000"/>
                </a:solidFill>
              </a:rPr>
              <a:t>С</a:t>
            </a:r>
            <a:r>
              <a:rPr lang="ru-RU" b="1" i="1" dirty="0" smtClean="0">
                <a:solidFill>
                  <a:srgbClr val="008000"/>
                </a:solidFill>
              </a:rPr>
              <a:t>истемный </a:t>
            </a:r>
            <a:r>
              <a:rPr lang="ru-RU" b="1" i="1" dirty="0">
                <a:solidFill>
                  <a:srgbClr val="008000"/>
                </a:solidFill>
              </a:rPr>
              <a:t>подход - ежедневное изменение в питании</a:t>
            </a:r>
            <a:endParaRPr lang="ru-RU" b="1" i="1" dirty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i="1" dirty="0">
                <a:solidFill>
                  <a:srgbClr val="008000"/>
                </a:solidFill>
              </a:rPr>
              <a:t>Ф</a:t>
            </a:r>
            <a:r>
              <a:rPr lang="ru-RU" sz="3400" b="1" i="1" dirty="0" smtClean="0">
                <a:solidFill>
                  <a:srgbClr val="008000"/>
                </a:solidFill>
              </a:rPr>
              <a:t>ункциональные </a:t>
            </a:r>
            <a:r>
              <a:rPr lang="ru-RU" sz="3400" b="1" i="1" dirty="0">
                <a:solidFill>
                  <a:srgbClr val="008000"/>
                </a:solidFill>
              </a:rPr>
              <a:t>продукты  </a:t>
            </a:r>
            <a:r>
              <a:rPr lang="ru-RU" sz="3400" b="1" i="1" dirty="0" smtClean="0">
                <a:solidFill>
                  <a:srgbClr val="008000"/>
                </a:solidFill>
              </a:rPr>
              <a:t>это продукты для себя </a:t>
            </a:r>
            <a:r>
              <a:rPr lang="ru-RU" b="1" i="1" dirty="0" smtClean="0">
                <a:solidFill>
                  <a:srgbClr val="008000"/>
                </a:solidFill>
              </a:rPr>
              <a:t>- </a:t>
            </a:r>
            <a:r>
              <a:rPr lang="ru-RU" sz="3400" b="1" i="1" dirty="0">
                <a:solidFill>
                  <a:srgbClr val="008000"/>
                </a:solidFill>
              </a:rPr>
              <a:t>индивидуальный </a:t>
            </a:r>
            <a:r>
              <a:rPr lang="ru-RU" sz="3400" b="1" i="1" dirty="0" smtClean="0">
                <a:solidFill>
                  <a:srgbClr val="008000"/>
                </a:solidFill>
              </a:rPr>
              <a:t>подход!</a:t>
            </a:r>
            <a:endParaRPr lang="ru-RU" sz="3400" b="1" i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 descr="C:\Users\tanya\Desktop\важно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9408"/>
            <a:ext cx="31683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anya\Desktop\depositphotos_22944486-heart-in-han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ement/>
                    </a14:imgEffect>
                    <a14:imgEffect>
                      <a14:brightnessContrast contrast="23000"/>
                    </a14:imgEffect>
                    <a14:imgEffect>
                      <a14:sharpenSoften amoun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1" y="4653136"/>
            <a:ext cx="2952328" cy="2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Наше  здоровье в наших руках!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Инвестиции в </a:t>
            </a:r>
            <a:r>
              <a:rPr lang="ru-RU" dirty="0"/>
              <a:t>здоровье через новые привычки </a:t>
            </a:r>
            <a:r>
              <a:rPr lang="ru-RU" dirty="0" smtClean="0"/>
              <a:t>питания - </a:t>
            </a:r>
            <a:r>
              <a:rPr lang="ru-RU" dirty="0"/>
              <a:t>здоровье - платит нам </a:t>
            </a:r>
            <a:r>
              <a:rPr lang="ru-RU" dirty="0" smtClean="0"/>
              <a:t>тройную </a:t>
            </a:r>
            <a:r>
              <a:rPr lang="ru-RU" dirty="0"/>
              <a:t>цену на вложенный капитал.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Новые средства </a:t>
            </a:r>
            <a:r>
              <a:rPr lang="ru-RU" dirty="0" err="1"/>
              <a:t>Макрополуса</a:t>
            </a:r>
            <a:r>
              <a:rPr lang="ru-RU" dirty="0"/>
              <a:t>- в новых  осознанных привычках питания с функциональными продуктами с доказанной пользой.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46050"/>
          </a:xfrm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5000" b="1" i="1" dirty="0" smtClean="0">
                <a:solidFill>
                  <a:schemeClr val="bg1"/>
                </a:solidFill>
              </a:rPr>
              <a:t>У </a:t>
            </a:r>
            <a:r>
              <a:rPr lang="ru-RU" sz="5000" b="1" i="1" dirty="0">
                <a:solidFill>
                  <a:schemeClr val="bg1"/>
                </a:solidFill>
              </a:rPr>
              <a:t>нас есть с вами </a:t>
            </a:r>
            <a:endParaRPr lang="ru-RU" sz="50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5000" b="1" i="1" dirty="0" smtClean="0">
                <a:solidFill>
                  <a:schemeClr val="bg1"/>
                </a:solidFill>
              </a:rPr>
              <a:t>единственный </a:t>
            </a:r>
            <a:r>
              <a:rPr lang="ru-RU" sz="5000" b="1" i="1" dirty="0">
                <a:solidFill>
                  <a:schemeClr val="bg1"/>
                </a:solidFill>
              </a:rPr>
              <a:t>шанс – </a:t>
            </a:r>
            <a:r>
              <a:rPr lang="ru-RU" sz="5000" b="1" i="1" dirty="0" smtClean="0">
                <a:solidFill>
                  <a:schemeClr val="bg1"/>
                </a:solidFill>
              </a:rPr>
              <a:t>    </a:t>
            </a:r>
            <a:r>
              <a:rPr lang="ru-RU" sz="5000" b="1" i="1" dirty="0">
                <a:solidFill>
                  <a:schemeClr val="bg1"/>
                </a:solidFill>
              </a:rPr>
              <a:t>растянуть свою жизнь</a:t>
            </a:r>
            <a:r>
              <a:rPr lang="ru-RU" sz="5000" b="1" i="1" dirty="0" smtClean="0">
                <a:solidFill>
                  <a:schemeClr val="bg1"/>
                </a:solidFill>
              </a:rPr>
              <a:t>!</a:t>
            </a:r>
            <a:endParaRPr lang="ru-RU" sz="50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44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4000" b="1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Благодарю </a:t>
            </a:r>
            <a:r>
              <a:rPr lang="ru-RU" sz="4000" b="1" i="1" dirty="0">
                <a:solidFill>
                  <a:schemeClr val="bg1"/>
                </a:solidFill>
              </a:rPr>
              <a:t>за внимание</a:t>
            </a:r>
            <a:r>
              <a:rPr lang="ru-RU" sz="4000" b="1" i="1" dirty="0" smtClean="0">
                <a:solidFill>
                  <a:schemeClr val="bg1"/>
                </a:solidFill>
              </a:rPr>
              <a:t>!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_desktop\Соль Жизни\2 потребление пищи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0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Рост болезней из-за неправильного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E:\_desktop\Соль Жизни\3_сердеч.сосуд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3972"/>
            <a:ext cx="7992888" cy="513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E:\_desktop\Соль Жизни\3_statistika-smertnosti-ot-insult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E:\_desktop\Соль Жизни\3_гипертония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63628" cy="60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E:\_desktop\Соль Жизни\3_дет.гипертензия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1440160"/>
          </a:xfrm>
        </p:spPr>
        <p:txBody>
          <a:bodyPr>
            <a:normAutofit fontScale="90000"/>
          </a:bodyPr>
          <a:lstStyle/>
          <a:p>
            <a:pPr marL="273050">
              <a:defRPr/>
            </a:pPr>
            <a:br>
              <a:rPr lang="ru-RU" sz="2400" b="1" dirty="0" smtClean="0"/>
            </a:br>
            <a:br>
              <a:rPr lang="ru-RU" sz="2400" b="1" dirty="0"/>
            </a:br>
            <a:r>
              <a:rPr lang="ru-RU" sz="2400" b="1" dirty="0" smtClean="0"/>
              <a:t>СТАТИСТИКА </a:t>
            </a:r>
            <a:br>
              <a:rPr lang="ru-RU" sz="2400" b="1" dirty="0"/>
            </a:br>
            <a:r>
              <a:rPr lang="ru-RU" sz="2400" b="1" dirty="0"/>
              <a:t>ПО ДИСБАКТЕРИОЗУ В  МИРЕ  </a:t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настоящее время 90% россиян страдают </a:t>
            </a:r>
            <a:r>
              <a:rPr lang="ru-RU" sz="2400" b="1" dirty="0" smtClean="0"/>
              <a:t>дисбактериозом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это первое место в мире.  В Японии  всего10%.</a:t>
            </a:r>
            <a:br>
              <a:rPr lang="ru-RU" sz="2400" dirty="0"/>
            </a:br>
            <a:br>
              <a:rPr lang="ru-RU" sz="2400" dirty="0"/>
            </a:br>
            <a:br>
              <a:rPr lang="ru-RU" altLang="ru-RU" sz="2400" dirty="0">
                <a:latin typeface="Calibri" panose="020F0502020204030204" pitchFamily="34" charset="0"/>
              </a:rPr>
            </a:br>
            <a:endParaRPr lang="ru-RU" sz="11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348880"/>
            <a:ext cx="6400800" cy="37444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Основные причины –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медикаментозное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лечение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нерациональное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питание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стрессовые состояния</a:t>
            </a:r>
            <a:b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захар\Desktop\67N-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6336704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sz="7500" dirty="0" smtClean="0">
                <a:solidFill>
                  <a:schemeClr val="bg1"/>
                </a:solidFill>
              </a:rPr>
              <a:t>Решение</a:t>
            </a:r>
            <a:r>
              <a:rPr lang="ru-RU" sz="7200" dirty="0" smtClean="0">
                <a:solidFill>
                  <a:schemeClr val="bg1"/>
                </a:solidFill>
              </a:rPr>
              <a:t> этих </a:t>
            </a:r>
            <a:r>
              <a:rPr lang="ru-RU" sz="7500" dirty="0" smtClean="0">
                <a:solidFill>
                  <a:schemeClr val="bg1"/>
                </a:solidFill>
              </a:rPr>
              <a:t>проблем</a:t>
            </a:r>
            <a:r>
              <a:rPr lang="ru-RU" sz="7200" dirty="0" smtClean="0">
                <a:solidFill>
                  <a:schemeClr val="bg1"/>
                </a:solidFill>
              </a:rPr>
              <a:t> на </a:t>
            </a:r>
            <a:r>
              <a:rPr lang="ru-RU" sz="7500" b="1" dirty="0" smtClean="0">
                <a:solidFill>
                  <a:schemeClr val="bg1"/>
                </a:solidFill>
              </a:rPr>
              <a:t>50%</a:t>
            </a:r>
            <a:r>
              <a:rPr lang="ru-RU" sz="7200" dirty="0" smtClean="0">
                <a:solidFill>
                  <a:schemeClr val="bg1"/>
                </a:solidFill>
              </a:rPr>
              <a:t> зависит </a:t>
            </a:r>
            <a:r>
              <a:rPr lang="ru-RU" sz="7500" b="1" dirty="0" smtClean="0">
                <a:solidFill>
                  <a:schemeClr val="bg1"/>
                </a:solidFill>
              </a:rPr>
              <a:t>от питания!</a:t>
            </a:r>
            <a:endParaRPr lang="ru-RU" sz="75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5499</Words>
  <Application>WPS Presentation</Application>
  <PresentationFormat>Экран (4:3)</PresentationFormat>
  <Paragraphs>193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Microsoft YaHei</vt:lpstr>
      <vt:lpstr>Тема Office</vt:lpstr>
      <vt:lpstr>CorelDRAW.Graphic.13</vt:lpstr>
      <vt:lpstr>CorelDRAW.Graphic.13</vt:lpstr>
      <vt:lpstr>Новое в средствах Макрополуса</vt:lpstr>
      <vt:lpstr>Рост населения земли</vt:lpstr>
      <vt:lpstr>PowerPoint 演示文稿</vt:lpstr>
      <vt:lpstr>Рост болезней из-за неправильного питания</vt:lpstr>
      <vt:lpstr>PowerPoint 演示文稿</vt:lpstr>
      <vt:lpstr> </vt:lpstr>
      <vt:lpstr>PowerPoint 演示文稿</vt:lpstr>
      <vt:lpstr>  СТАТИСТИКА  ПО ДИСБАКТЕРИОЗУ В  МИРЕ   В настоящее время 90% россиян страдают дисбактериозом,  это первое место в мире.  В Японии  всего10%.   </vt:lpstr>
      <vt:lpstr>Решение этих проблем на 50% зависит от питания!</vt:lpstr>
      <vt:lpstr> Распространенность функциональных продуктов питания в мире</vt:lpstr>
      <vt:lpstr>PowerPoint 演示文稿</vt:lpstr>
      <vt:lpstr>Главное воздействие функциональных продуктов</vt:lpstr>
      <vt:lpstr>Простое решение проблем со здоровьем через продукты  компании Соль Жизни</vt:lpstr>
      <vt:lpstr>ПРОГРАММА СОЛЬ-КОНТРОЛЬ</vt:lpstr>
      <vt:lpstr>Когда соленое –полезно!</vt:lpstr>
      <vt:lpstr>Живое питание- средство от дисбактериоза</vt:lpstr>
      <vt:lpstr> “Cладкая батарейка”- подзарядка на весь день, средство от дисбактериоза </vt:lpstr>
      <vt:lpstr> Программа фитосупов и фитогарниров </vt:lpstr>
      <vt:lpstr>Функциональные гарниры</vt:lpstr>
      <vt:lpstr>Принципы средств Макрополуса </vt:lpstr>
      <vt:lpstr>Ваше здоровье в ваших руках!</vt:lpstr>
      <vt:lpstr> </vt:lpstr>
    </vt:vector>
  </TitlesOfParts>
  <Company>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в средствах Макрополуса</dc:title>
  <dc:creator>T</dc:creator>
  <cp:lastModifiedBy>AdminPC</cp:lastModifiedBy>
  <cp:revision>49</cp:revision>
  <dcterms:created xsi:type="dcterms:W3CDTF">2017-02-24T19:28:00Z</dcterms:created>
  <dcterms:modified xsi:type="dcterms:W3CDTF">2017-02-25T09:23:08Z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